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layfair Display"/>
      <p:regular r:id="rId29"/>
      <p:bold r:id="rId30"/>
      <p:italic r:id="rId31"/>
      <p:boldItalic r:id="rId32"/>
    </p:embeddedFont>
    <p:embeddedFont>
      <p:font typeface="Lato"/>
      <p:regular r:id="rId33"/>
      <p:bold r:id="rId34"/>
      <p:italic r:id="rId35"/>
      <p:boldItalic r:id="rId36"/>
    </p:embeddedFont>
    <p:embeddedFont>
      <p:font typeface="EB Garamon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38A7BBC-393A-4962-BDBC-54D31FB3E385}">
  <a:tblStyle styleId="{B38A7BBC-393A-4962-BDBC-54D31FB3E3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98FDADF-0A0E-4A77-9876-B07B5B2EFF8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PlayfairDispl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EBGaramond-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EBGaramond-italic.fntdata"/><Relationship Id="rId16" Type="http://schemas.openxmlformats.org/officeDocument/2006/relationships/slide" Target="slides/slide10.xml"/><Relationship Id="rId38" Type="http://schemas.openxmlformats.org/officeDocument/2006/relationships/font" Target="fonts/EBGaramo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f898351d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f898351d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07d6cb9d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07d6cb9d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07d6cb9d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07d6cb9d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07d6cb9d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07d6cb9d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07d6cb9d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07d6cb9d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f898351d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f898351d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f8f1e62f0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f8f1e62f0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simulation]</a:t>
            </a:r>
            <a:br>
              <a:rPr lang="en"/>
            </a:br>
            <a:r>
              <a:rPr lang="en"/>
              <a:t>As you can see in the preceding image, there isn't a cone of light that is applied to the scene. Everything receives the same amount of light. Only the direction, the color, and the intensity of the light is used to calculate the colors and shadows.</a:t>
            </a:r>
            <a:br>
              <a:rPr lang="en"/>
            </a:br>
            <a:r>
              <a:rPr lang="en"/>
              <a:t>THREE.DirectionalLight has a lot of properties that are the same as those of THREE.SpotLight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f8f1e62f0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f8f1e62f0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 akan menghasilkan</a:t>
            </a:r>
            <a:r>
              <a:rPr lang="en"/>
              <a:t> lebih banyak </a:t>
            </a:r>
            <a:r>
              <a:rPr lang="en"/>
              <a:t>bayangan terperinci dekat dengan sudut pandang kamera dan lebih sedikit bayangan rinci jauh.</a:t>
            </a:r>
            <a:br>
              <a:rPr lang="en"/>
            </a:br>
            <a:r>
              <a:rPr lang="en"/>
              <a:t>Untuk menggunakan ini, Anda harus bereksperimen dengan pengaturan untuk shadowCascadeCount, shadowCascadeBias, shadowCascadeLebar, shadowCascadeTinggi, shadowCascadeNearZ, dan shadowCascadeFarZ.</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f898351d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f898351d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f898351d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f898351d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f898351d4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f898351d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f898351d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f898351d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f898351d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f898351d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f898351d4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f898351d4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f8f1e62f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f8f1e62f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f898351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f898351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f898351d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f898351d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f898351d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f898351d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f8acedb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f8acedb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f898351d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f898351d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07d6cb9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07d6cb9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s://threejs.org/doc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slide" Target="/ppt/slides/slide4.xml"/><Relationship Id="rId5" Type="http://schemas.openxmlformats.org/officeDocument/2006/relationships/image" Target="../media/image7.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slide" Target="/ppt/slid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slide" Target="/ppt/slides/slide4.xml"/><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slide" Target="/ppt/slid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slide" Target="/ppt/slid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slide" Target="/ppt/slides/slide4.xml"/><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slide" Target="/ppt/slides/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slide" Target="/ppt/slides/slide4.xml"/><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slide" Target="/ppt/slides/slide4.xml"/><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slide" Target="/ppt/slides/slide4.xml"/><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6.xml"/><Relationship Id="rId4" Type="http://schemas.openxmlformats.org/officeDocument/2006/relationships/slide" Target="/ppt/slides/slide8.xml"/><Relationship Id="rId11" Type="http://schemas.openxmlformats.org/officeDocument/2006/relationships/slide" Target="/ppt/slides/slide22.xml"/><Relationship Id="rId10" Type="http://schemas.openxmlformats.org/officeDocument/2006/relationships/image" Target="../media/image13.png"/><Relationship Id="rId9" Type="http://schemas.openxmlformats.org/officeDocument/2006/relationships/slide" Target="/ppt/slides/slide21.xml"/><Relationship Id="rId5" Type="http://schemas.openxmlformats.org/officeDocument/2006/relationships/slide" Target="/ppt/slides/slide10.xml"/><Relationship Id="rId6" Type="http://schemas.openxmlformats.org/officeDocument/2006/relationships/slide" Target="/ppt/slides/slide15.xml"/><Relationship Id="rId7" Type="http://schemas.openxmlformats.org/officeDocument/2006/relationships/slide" Target="/ppt/slides/slide19.xml"/><Relationship Id="rId8" Type="http://schemas.openxmlformats.org/officeDocument/2006/relationships/slide" Target="/ppt/slid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slide" Target="/ppt/slid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slide" Target="/ppt/slides/slide4.xml"/><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slide" Target="/ppt/slides/slide4.xm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slide" Target="/ppt/slid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3"/>
          <p:cNvSpPr txBox="1"/>
          <p:nvPr>
            <p:ph type="ctrTitle"/>
          </p:nvPr>
        </p:nvSpPr>
        <p:spPr>
          <a:xfrm>
            <a:off x="2736700" y="204150"/>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sz="3000"/>
              <a:t>Working with the Different Light </a:t>
            </a:r>
            <a:endParaRPr sz="3000"/>
          </a:p>
          <a:p>
            <a:pPr indent="0" lvl="0" marL="0" rtl="0" algn="l">
              <a:spcBef>
                <a:spcPts val="1000"/>
              </a:spcBef>
              <a:spcAft>
                <a:spcPts val="0"/>
              </a:spcAft>
              <a:buNone/>
            </a:pPr>
            <a:r>
              <a:rPr lang="en" sz="3000"/>
              <a:t>Sources Available in Three.js</a:t>
            </a:r>
            <a:endParaRPr sz="3000"/>
          </a:p>
          <a:p>
            <a:pPr indent="0" lvl="0" marL="0" rtl="0" algn="l">
              <a:spcBef>
                <a:spcPts val="1000"/>
              </a:spcBef>
              <a:spcAft>
                <a:spcPts val="0"/>
              </a:spcAft>
              <a:buNone/>
            </a:pPr>
            <a:r>
              <a:rPr b="0" lang="en" sz="1800">
                <a:latin typeface="EB Garamond"/>
                <a:ea typeface="EB Garamond"/>
                <a:cs typeface="EB Garamond"/>
                <a:sym typeface="EB Garamond"/>
              </a:rPr>
              <a:t>Bekerja dalam Ragam Sumber Cahaya</a:t>
            </a:r>
            <a:endParaRPr b="0" sz="1800">
              <a:latin typeface="EB Garamond"/>
              <a:ea typeface="EB Garamond"/>
              <a:cs typeface="EB Garamond"/>
              <a:sym typeface="EB Garamond"/>
            </a:endParaRPr>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sz="1800"/>
              <a:t>05111740000019 Paramastri Ardiningrum</a:t>
            </a:r>
            <a:endParaRPr sz="1800"/>
          </a:p>
          <a:p>
            <a:pPr indent="0" lvl="0" marL="0" rtl="0" algn="l">
              <a:spcBef>
                <a:spcPts val="1000"/>
              </a:spcBef>
              <a:spcAft>
                <a:spcPts val="0"/>
              </a:spcAft>
              <a:buNone/>
            </a:pPr>
            <a:r>
              <a:rPr lang="en" sz="1800"/>
              <a:t>05111740000027 Safhira Maharani</a:t>
            </a:r>
            <a:endParaRPr sz="1800"/>
          </a:p>
          <a:p>
            <a:pPr indent="0" lvl="0" marL="0" rtl="0" algn="l">
              <a:spcBef>
                <a:spcPts val="1000"/>
              </a:spcBef>
              <a:spcAft>
                <a:spcPts val="0"/>
              </a:spcAft>
              <a:buNone/>
            </a:pPr>
            <a:r>
              <a:rPr lang="en" sz="1800"/>
              <a:t>05111740000093 Ahmad Syauqi</a:t>
            </a:r>
            <a:endParaRPr sz="1800"/>
          </a:p>
          <a:p>
            <a:pPr indent="0" lvl="0" marL="0" rtl="0" algn="l">
              <a:spcBef>
                <a:spcPts val="1000"/>
              </a:spcBef>
              <a:spcAft>
                <a:spcPts val="0"/>
              </a:spcAft>
              <a:buNone/>
            </a:pPr>
            <a:r>
              <a:rPr lang="en" sz="1800"/>
              <a:t>05111740000118 Fandy Kuncoro Adianto</a:t>
            </a:r>
            <a:endParaRPr sz="1800"/>
          </a:p>
          <a:p>
            <a:pPr indent="0" lvl="0" marL="0" rtl="0" algn="l">
              <a:spcBef>
                <a:spcPts val="1000"/>
              </a:spcBef>
              <a:spcAft>
                <a:spcPts val="0"/>
              </a:spcAft>
              <a:buNone/>
            </a:pPr>
            <a:r>
              <a:rPr lang="en" sz="1800"/>
              <a:t>05111740000120 Rangga Kusuma Dinata</a:t>
            </a:r>
            <a:endParaRPr sz="1800"/>
          </a:p>
        </p:txBody>
      </p:sp>
      <p:pic>
        <p:nvPicPr>
          <p:cNvPr id="70" name="Google Shape;70;p13"/>
          <p:cNvPicPr preferRelativeResize="0"/>
          <p:nvPr/>
        </p:nvPicPr>
        <p:blipFill>
          <a:blip r:embed="rId3">
            <a:alphaModFix/>
          </a:blip>
          <a:stretch>
            <a:fillRect/>
          </a:stretch>
        </p:blipFill>
        <p:spPr>
          <a:xfrm>
            <a:off x="718875" y="337800"/>
            <a:ext cx="1586400" cy="1586400"/>
          </a:xfrm>
          <a:prstGeom prst="ellipse">
            <a:avLst/>
          </a:prstGeom>
          <a:noFill/>
          <a:ln>
            <a:noFill/>
          </a:ln>
        </p:spPr>
      </p:pic>
      <p:pic>
        <p:nvPicPr>
          <p:cNvPr id="71" name="Google Shape;71;p13"/>
          <p:cNvPicPr preferRelativeResize="0"/>
          <p:nvPr/>
        </p:nvPicPr>
        <p:blipFill>
          <a:blip r:embed="rId4">
            <a:alphaModFix/>
          </a:blip>
          <a:stretch>
            <a:fillRect/>
          </a:stretch>
        </p:blipFill>
        <p:spPr>
          <a:xfrm>
            <a:off x="4753025" y="2183000"/>
            <a:ext cx="4390975" cy="3013150"/>
          </a:xfrm>
          <a:prstGeom prst="rect">
            <a:avLst/>
          </a:prstGeom>
          <a:noFill/>
          <a:ln>
            <a:noFill/>
          </a:ln>
        </p:spPr>
      </p:pic>
      <p:sp>
        <p:nvSpPr>
          <p:cNvPr id="72" name="Google Shape;72;p13"/>
          <p:cNvSpPr txBox="1"/>
          <p:nvPr/>
        </p:nvSpPr>
        <p:spPr>
          <a:xfrm>
            <a:off x="6103713" y="4671129"/>
            <a:ext cx="16896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uFill>
                  <a:noFill/>
                </a:uFill>
                <a:hlinkClick r:id="rId5"/>
              </a:rPr>
              <a:t>https://threejs.org/docs/</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Spot Light</a:t>
            </a:r>
            <a:endParaRPr/>
          </a:p>
        </p:txBody>
      </p:sp>
      <p:sp>
        <p:nvSpPr>
          <p:cNvPr id="154" name="Google Shape;154;p22"/>
          <p:cNvSpPr txBox="1"/>
          <p:nvPr>
            <p:ph idx="1" type="body"/>
          </p:nvPr>
        </p:nvSpPr>
        <p:spPr>
          <a:xfrm>
            <a:off x="556800" y="1854575"/>
            <a:ext cx="8275500" cy="199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Cahaya ini seperti lampu meja, lampu langit-langit dan obor, seperti senter,matahari pada kita di kehidupan sehari-hari. Cahaya ini dapat membuat suatu bayangan</a:t>
            </a:r>
            <a:endParaRPr/>
          </a:p>
        </p:txBody>
      </p:sp>
      <p:grpSp>
        <p:nvGrpSpPr>
          <p:cNvPr id="155" name="Google Shape;155;p22"/>
          <p:cNvGrpSpPr/>
          <p:nvPr/>
        </p:nvGrpSpPr>
        <p:grpSpPr>
          <a:xfrm>
            <a:off x="7825275" y="4291225"/>
            <a:ext cx="1318800" cy="904925"/>
            <a:chOff x="7825275" y="4291225"/>
            <a:chExt cx="1318800" cy="904925"/>
          </a:xfrm>
        </p:grpSpPr>
        <p:pic>
          <p:nvPicPr>
            <p:cNvPr id="156" name="Google Shape;156;p22"/>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57" name="Google Shape;157;p22">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158" name="Google Shape;158;p22"/>
          <p:cNvPicPr preferRelativeResize="0"/>
          <p:nvPr/>
        </p:nvPicPr>
        <p:blipFill>
          <a:blip r:embed="rId5">
            <a:alphaModFix/>
          </a:blip>
          <a:stretch>
            <a:fillRect/>
          </a:stretch>
        </p:blipFill>
        <p:spPr>
          <a:xfrm>
            <a:off x="2068438" y="3087150"/>
            <a:ext cx="1495425" cy="1590675"/>
          </a:xfrm>
          <a:prstGeom prst="rect">
            <a:avLst/>
          </a:prstGeom>
          <a:noFill/>
          <a:ln>
            <a:noFill/>
          </a:ln>
        </p:spPr>
      </p:pic>
      <p:sp>
        <p:nvSpPr>
          <p:cNvPr id="159" name="Google Shape;159;p22"/>
          <p:cNvSpPr txBox="1"/>
          <p:nvPr>
            <p:ph idx="1" type="body"/>
          </p:nvPr>
        </p:nvSpPr>
        <p:spPr>
          <a:xfrm>
            <a:off x="434250" y="1167588"/>
            <a:ext cx="8275500" cy="125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Cahaya ini memancarkan sinar dari suatu titik menuju titik lain seperti pada gambar.</a:t>
            </a:r>
            <a:endParaRPr/>
          </a:p>
        </p:txBody>
      </p:sp>
      <p:pic>
        <p:nvPicPr>
          <p:cNvPr id="160" name="Google Shape;160;p22"/>
          <p:cNvPicPr preferRelativeResize="0"/>
          <p:nvPr/>
        </p:nvPicPr>
        <p:blipFill>
          <a:blip r:embed="rId6">
            <a:alphaModFix/>
          </a:blip>
          <a:stretch>
            <a:fillRect/>
          </a:stretch>
        </p:blipFill>
        <p:spPr>
          <a:xfrm>
            <a:off x="4571999" y="2963775"/>
            <a:ext cx="1495425" cy="1519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Spot Light</a:t>
            </a:r>
            <a:endParaRPr/>
          </a:p>
        </p:txBody>
      </p:sp>
      <p:sp>
        <p:nvSpPr>
          <p:cNvPr id="166" name="Google Shape;166;p23"/>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Ada beberapa property yang digunakan di Spot Light yaitu:</a:t>
            </a:r>
            <a:endParaRPr/>
          </a:p>
        </p:txBody>
      </p:sp>
      <p:graphicFrame>
        <p:nvGraphicFramePr>
          <p:cNvPr id="167" name="Google Shape;167;p23"/>
          <p:cNvGraphicFramePr/>
          <p:nvPr/>
        </p:nvGraphicFramePr>
        <p:xfrm>
          <a:off x="311700" y="1875900"/>
          <a:ext cx="3000000" cy="3000000"/>
        </p:xfrm>
        <a:graphic>
          <a:graphicData uri="http://schemas.openxmlformats.org/drawingml/2006/table">
            <a:tbl>
              <a:tblPr>
                <a:noFill/>
                <a:tableStyleId>{C98FDADF-0A0E-4A77-9876-B07B5B2EFF80}</a:tableStyleId>
              </a:tblPr>
              <a:tblGrid>
                <a:gridCol w="2207675"/>
                <a:gridCol w="6472225"/>
              </a:tblGrid>
              <a:tr h="474050">
                <a:tc>
                  <a:txBody>
                    <a:bodyPr/>
                    <a:lstStyle/>
                    <a:p>
                      <a:pPr indent="0" lvl="0" marL="0" rtl="0" algn="l">
                        <a:lnSpc>
                          <a:spcPct val="115000"/>
                        </a:lnSpc>
                        <a:spcBef>
                          <a:spcPts val="1200"/>
                        </a:spcBef>
                        <a:spcAft>
                          <a:spcPts val="0"/>
                        </a:spcAft>
                        <a:buNone/>
                      </a:pPr>
                      <a:r>
                        <a:rPr lang="en">
                          <a:solidFill>
                            <a:srgbClr val="FFFFFF"/>
                          </a:solidFill>
                        </a:rPr>
                        <a:t>angle</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lebar sudut cahaya</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474050">
                <a:tc>
                  <a:txBody>
                    <a:bodyPr/>
                    <a:lstStyle/>
                    <a:p>
                      <a:pPr indent="0" lvl="0" marL="0" rtl="0" algn="l">
                        <a:lnSpc>
                          <a:spcPct val="115000"/>
                        </a:lnSpc>
                        <a:spcBef>
                          <a:spcPts val="1200"/>
                        </a:spcBef>
                        <a:spcAft>
                          <a:spcPts val="0"/>
                        </a:spcAft>
                        <a:buNone/>
                      </a:pPr>
                      <a:r>
                        <a:rPr lang="en">
                          <a:solidFill>
                            <a:srgbClr val="FFFFFF"/>
                          </a:solidFill>
                        </a:rPr>
                        <a:t>castShadow</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Jika bernilai true, maka cahaya akan menghasilkan bayangan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474050">
                <a:tc>
                  <a:txBody>
                    <a:bodyPr/>
                    <a:lstStyle/>
                    <a:p>
                      <a:pPr indent="0" lvl="0" marL="0" rtl="0" algn="l">
                        <a:lnSpc>
                          <a:spcPct val="115000"/>
                        </a:lnSpc>
                        <a:spcBef>
                          <a:spcPts val="1200"/>
                        </a:spcBef>
                        <a:spcAft>
                          <a:spcPts val="0"/>
                        </a:spcAft>
                        <a:buNone/>
                      </a:pPr>
                      <a:r>
                        <a:rPr lang="en">
                          <a:solidFill>
                            <a:srgbClr val="FFFFFF"/>
                          </a:solidFill>
                        </a:rPr>
                        <a:t>color</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Warna dari cahaya</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675450">
                <a:tc>
                  <a:txBody>
                    <a:bodyPr/>
                    <a:lstStyle/>
                    <a:p>
                      <a:pPr indent="0" lvl="0" marL="0" rtl="0" algn="l">
                        <a:lnSpc>
                          <a:spcPct val="115000"/>
                        </a:lnSpc>
                        <a:spcBef>
                          <a:spcPts val="1200"/>
                        </a:spcBef>
                        <a:spcAft>
                          <a:spcPts val="0"/>
                        </a:spcAft>
                        <a:buNone/>
                      </a:pPr>
                      <a:r>
                        <a:rPr lang="en">
                          <a:solidFill>
                            <a:srgbClr val="FFFFFF"/>
                          </a:solidFill>
                        </a:rPr>
                        <a:t>Distance</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Jarak suatu cahaya bersinar. Nilai defaultnya adalah 0, yang berarti bahwa intensitas cahaya tidak berkurang berdasarkan jarak</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74" name="Google Shape;174;p24"/>
          <p:cNvGraphicFramePr/>
          <p:nvPr/>
        </p:nvGraphicFramePr>
        <p:xfrm>
          <a:off x="311700" y="449275"/>
          <a:ext cx="3000000" cy="3000000"/>
        </p:xfrm>
        <a:graphic>
          <a:graphicData uri="http://schemas.openxmlformats.org/drawingml/2006/table">
            <a:tbl>
              <a:tblPr>
                <a:noFill/>
                <a:tableStyleId>{C98FDADF-0A0E-4A77-9876-B07B5B2EFF80}</a:tableStyleId>
              </a:tblPr>
              <a:tblGrid>
                <a:gridCol w="2167150"/>
                <a:gridCol w="6353450"/>
              </a:tblGrid>
              <a:tr h="562900">
                <a:tc>
                  <a:txBody>
                    <a:bodyPr/>
                    <a:lstStyle/>
                    <a:p>
                      <a:pPr indent="0" lvl="0" marL="0" rtl="0" algn="l">
                        <a:lnSpc>
                          <a:spcPct val="115000"/>
                        </a:lnSpc>
                        <a:spcBef>
                          <a:spcPts val="1200"/>
                        </a:spcBef>
                        <a:spcAft>
                          <a:spcPts val="0"/>
                        </a:spcAft>
                        <a:buNone/>
                      </a:pPr>
                      <a:r>
                        <a:rPr lang="en">
                          <a:solidFill>
                            <a:srgbClr val="FFFFFF"/>
                          </a:solidFill>
                        </a:rPr>
                        <a:t>exponent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cepat intensitas akan berkurang dari pusat cahaya ke objek. Jika nilainya rendah, maka akan menjangkau untuk objek yang jauh dan jika nilainya tinggi, hanya akan menjangkau objek yang dekat.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562900">
                <a:tc>
                  <a:txBody>
                    <a:bodyPr/>
                    <a:lstStyle/>
                    <a:p>
                      <a:pPr indent="0" lvl="0" marL="0" rtl="0" algn="l">
                        <a:lnSpc>
                          <a:spcPct val="115000"/>
                        </a:lnSpc>
                        <a:spcBef>
                          <a:spcPts val="1200"/>
                        </a:spcBef>
                        <a:spcAft>
                          <a:spcPts val="0"/>
                        </a:spcAft>
                        <a:buNone/>
                      </a:pPr>
                      <a:r>
                        <a:rPr lang="en">
                          <a:solidFill>
                            <a:srgbClr val="FFFFFF"/>
                          </a:solidFill>
                        </a:rPr>
                        <a:t>intensity</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Intensitas dari cahaya tersebut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802050">
                <a:tc>
                  <a:txBody>
                    <a:bodyPr/>
                    <a:lstStyle/>
                    <a:p>
                      <a:pPr indent="0" lvl="0" marL="0" rtl="0" algn="l">
                        <a:lnSpc>
                          <a:spcPct val="115000"/>
                        </a:lnSpc>
                        <a:spcBef>
                          <a:spcPts val="1200"/>
                        </a:spcBef>
                        <a:spcAft>
                          <a:spcPts val="0"/>
                        </a:spcAft>
                        <a:buNone/>
                      </a:pPr>
                      <a:r>
                        <a:rPr lang="en">
                          <a:solidFill>
                            <a:srgbClr val="FFFFFF"/>
                          </a:solidFill>
                        </a:rPr>
                        <a:t>onlyShadow</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Jika bernilai true, maka hanya akan memberikan bayangan, dan tidak ada cahaya. Namun, fungsi ini sudah dihapus di Three.js</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562900">
                <a:tc>
                  <a:txBody>
                    <a:bodyPr/>
                    <a:lstStyle/>
                    <a:p>
                      <a:pPr indent="0" lvl="0" marL="0" rtl="0" algn="l">
                        <a:lnSpc>
                          <a:spcPct val="115000"/>
                        </a:lnSpc>
                        <a:spcBef>
                          <a:spcPts val="1200"/>
                        </a:spcBef>
                        <a:spcAft>
                          <a:spcPts val="0"/>
                        </a:spcAft>
                        <a:buNone/>
                      </a:pPr>
                      <a:r>
                        <a:rPr lang="en">
                          <a:solidFill>
                            <a:srgbClr val="FFFFFF"/>
                          </a:solidFill>
                        </a:rPr>
                        <a:t>position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Posisi dari cahaya</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585200">
                <a:tc>
                  <a:txBody>
                    <a:bodyPr/>
                    <a:lstStyle/>
                    <a:p>
                      <a:pPr indent="0" lvl="0" marL="0" rtl="0" algn="l">
                        <a:lnSpc>
                          <a:spcPct val="115000"/>
                        </a:lnSpc>
                        <a:spcBef>
                          <a:spcPts val="1200"/>
                        </a:spcBef>
                        <a:spcAft>
                          <a:spcPts val="0"/>
                        </a:spcAft>
                        <a:buNone/>
                      </a:pPr>
                      <a:r>
                        <a:rPr lang="en">
                          <a:solidFill>
                            <a:srgbClr val="FFFFFF"/>
                          </a:solidFill>
                        </a:rPr>
                        <a:t>shadowBias</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Menggerakkan castShadow menjauh atau menuju objek</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585200">
                <a:tc>
                  <a:txBody>
                    <a:bodyPr/>
                    <a:lstStyle/>
                    <a:p>
                      <a:pPr indent="0" lvl="0" marL="0" rtl="0" algn="l">
                        <a:lnSpc>
                          <a:spcPct val="115000"/>
                        </a:lnSpc>
                        <a:spcBef>
                          <a:spcPts val="1200"/>
                        </a:spcBef>
                        <a:spcAft>
                          <a:spcPts val="0"/>
                        </a:spcAft>
                        <a:buNone/>
                      </a:pPr>
                      <a:r>
                        <a:rPr lang="en">
                          <a:solidFill>
                            <a:srgbClr val="FFFFFF"/>
                          </a:solidFill>
                        </a:rPr>
                        <a:t>shadowCameraFar</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jarak maksimal bayangan yang harus dibuat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81" name="Google Shape;181;p25"/>
          <p:cNvGraphicFramePr/>
          <p:nvPr/>
        </p:nvGraphicFramePr>
        <p:xfrm>
          <a:off x="249725" y="964200"/>
          <a:ext cx="3000000" cy="3000000"/>
        </p:xfrm>
        <a:graphic>
          <a:graphicData uri="http://schemas.openxmlformats.org/drawingml/2006/table">
            <a:tbl>
              <a:tblPr>
                <a:noFill/>
                <a:tableStyleId>{C98FDADF-0A0E-4A77-9876-B07B5B2EFF80}</a:tableStyleId>
              </a:tblPr>
              <a:tblGrid>
                <a:gridCol w="2167150"/>
                <a:gridCol w="6353450"/>
              </a:tblGrid>
              <a:tr h="619050">
                <a:tc>
                  <a:txBody>
                    <a:bodyPr/>
                    <a:lstStyle/>
                    <a:p>
                      <a:pPr indent="0" lvl="0" marL="0" rtl="0" algn="l">
                        <a:lnSpc>
                          <a:spcPct val="115000"/>
                        </a:lnSpc>
                        <a:spcBef>
                          <a:spcPts val="1200"/>
                        </a:spcBef>
                        <a:spcAft>
                          <a:spcPts val="0"/>
                        </a:spcAft>
                        <a:buNone/>
                      </a:pPr>
                      <a:r>
                        <a:rPr lang="en">
                          <a:solidFill>
                            <a:srgbClr val="FFFFFF"/>
                          </a:solidFill>
                        </a:rPr>
                        <a:t>shadowCameraFov</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luas yang digunakan untuk membuat bayangan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619050">
                <a:tc>
                  <a:txBody>
                    <a:bodyPr/>
                    <a:lstStyle/>
                    <a:p>
                      <a:pPr indent="0" lvl="0" marL="0" rtl="0" algn="l">
                        <a:lnSpc>
                          <a:spcPct val="115000"/>
                        </a:lnSpc>
                        <a:spcBef>
                          <a:spcPts val="1200"/>
                        </a:spcBef>
                        <a:spcAft>
                          <a:spcPts val="0"/>
                        </a:spcAft>
                        <a:buNone/>
                      </a:pPr>
                      <a:r>
                        <a:rPr lang="en">
                          <a:solidFill>
                            <a:srgbClr val="FFFFFF"/>
                          </a:solidFill>
                        </a:rPr>
                        <a:t>shadowCameraNear</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jarak minimal dari bayangan cahaya yang harus dibuat. Nilainya harus kurang dari shadowCameraFar</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619050">
                <a:tc>
                  <a:txBody>
                    <a:bodyPr/>
                    <a:lstStyle/>
                    <a:p>
                      <a:pPr indent="0" lvl="0" marL="0" rtl="0" algn="l">
                        <a:lnSpc>
                          <a:spcPct val="115000"/>
                        </a:lnSpc>
                        <a:spcBef>
                          <a:spcPts val="1200"/>
                        </a:spcBef>
                        <a:spcAft>
                          <a:spcPts val="0"/>
                        </a:spcAft>
                        <a:buNone/>
                      </a:pPr>
                      <a:r>
                        <a:rPr lang="en">
                          <a:solidFill>
                            <a:srgbClr val="FFFFFF"/>
                          </a:solidFill>
                        </a:rPr>
                        <a:t>shadowCameraVisible</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Jika bernilai true, Anda bisa melihat bagaimana dan dimana sumber cahaya ini membuat bayangan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619050">
                <a:tc>
                  <a:txBody>
                    <a:bodyPr/>
                    <a:lstStyle/>
                    <a:p>
                      <a:pPr indent="0" lvl="0" marL="0" rtl="0" algn="l">
                        <a:lnSpc>
                          <a:spcPct val="115000"/>
                        </a:lnSpc>
                        <a:spcBef>
                          <a:spcPts val="1200"/>
                        </a:spcBef>
                        <a:spcAft>
                          <a:spcPts val="0"/>
                        </a:spcAft>
                        <a:buNone/>
                      </a:pPr>
                      <a:r>
                        <a:rPr lang="en">
                          <a:solidFill>
                            <a:srgbClr val="FFFFFF"/>
                          </a:solidFill>
                        </a:rPr>
                        <a:t>shadowDarkness</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gelap bayangan yang akan diberikan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988225">
                <a:tc>
                  <a:txBody>
                    <a:bodyPr/>
                    <a:lstStyle/>
                    <a:p>
                      <a:pPr indent="0" lvl="0" marL="0" rtl="0" algn="l">
                        <a:lnSpc>
                          <a:spcPct val="115000"/>
                        </a:lnSpc>
                        <a:spcBef>
                          <a:spcPts val="1200"/>
                        </a:spcBef>
                        <a:spcAft>
                          <a:spcPts val="0"/>
                        </a:spcAft>
                        <a:buNone/>
                      </a:pPr>
                      <a:r>
                        <a:rPr lang="en">
                          <a:solidFill>
                            <a:srgbClr val="FFFFFF"/>
                          </a:solidFill>
                        </a:rPr>
                        <a:t>shadownMapWidth and shadowMapHeight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banyak pixel yang digunakan untuk membuat bayangan yang berakibat pada bayangan yang memiliki tepi bergerigi atau terlihat mulus</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88" name="Google Shape;188;p26"/>
          <p:cNvGraphicFramePr/>
          <p:nvPr/>
        </p:nvGraphicFramePr>
        <p:xfrm>
          <a:off x="311700" y="1342225"/>
          <a:ext cx="3000000" cy="3000000"/>
        </p:xfrm>
        <a:graphic>
          <a:graphicData uri="http://schemas.openxmlformats.org/drawingml/2006/table">
            <a:tbl>
              <a:tblPr>
                <a:noFill/>
                <a:tableStyleId>{C98FDADF-0A0E-4A77-9876-B07B5B2EFF80}</a:tableStyleId>
              </a:tblPr>
              <a:tblGrid>
                <a:gridCol w="2167175"/>
                <a:gridCol w="6353425"/>
              </a:tblGrid>
              <a:tr h="352425">
                <a:tc>
                  <a:txBody>
                    <a:bodyPr/>
                    <a:lstStyle/>
                    <a:p>
                      <a:pPr indent="0" lvl="0" marL="0" rtl="0" algn="l">
                        <a:lnSpc>
                          <a:spcPct val="115000"/>
                        </a:lnSpc>
                        <a:spcBef>
                          <a:spcPts val="1200"/>
                        </a:spcBef>
                        <a:spcAft>
                          <a:spcPts val="0"/>
                        </a:spcAft>
                        <a:buNone/>
                      </a:pPr>
                      <a:r>
                        <a:rPr lang="en">
                          <a:solidFill>
                            <a:srgbClr val="FFFFFF"/>
                          </a:solidFill>
                        </a:rPr>
                        <a:t>Target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Mengarahkan spotLight untuk melihat objek atau posisi tertentu dalam adegan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2425">
                <a:tc>
                  <a:txBody>
                    <a:bodyPr/>
                    <a:lstStyle/>
                    <a:p>
                      <a:pPr indent="0" lvl="0" marL="0" rtl="0" algn="l">
                        <a:lnSpc>
                          <a:spcPct val="115000"/>
                        </a:lnSpc>
                        <a:spcBef>
                          <a:spcPts val="1200"/>
                        </a:spcBef>
                        <a:spcAft>
                          <a:spcPts val="0"/>
                        </a:spcAft>
                        <a:buNone/>
                      </a:pPr>
                      <a:r>
                        <a:rPr lang="en">
                          <a:solidFill>
                            <a:srgbClr val="FFFFFF"/>
                          </a:solidFill>
                        </a:rPr>
                        <a:t>visible</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Ketika property ini bernilai true, maka cahaya ada/menyala, dan Jika property ini bernilai false, maka cahaya tidak ada/dimatikan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Directional Light</a:t>
            </a:r>
            <a:endParaRPr/>
          </a:p>
        </p:txBody>
      </p:sp>
      <p:sp>
        <p:nvSpPr>
          <p:cNvPr id="194" name="Google Shape;194;p27"/>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 juga disebut cahaya tanpa batas. Sinar dari cahaya ini dapat dilihat sebagai paralel, seperti, misalnya, cahaya dari matahari. Cahaya ini juga bisa digunakan untuk membuat bayangan.</a:t>
            </a:r>
            <a:endParaRPr/>
          </a:p>
          <a:p>
            <a:pPr indent="0" lvl="0" marL="0" rtl="0" algn="l">
              <a:spcBef>
                <a:spcPts val="1600"/>
              </a:spcBef>
              <a:spcAft>
                <a:spcPts val="0"/>
              </a:spcAft>
              <a:buNone/>
            </a:pPr>
            <a:r>
              <a:rPr lang="en"/>
              <a:t>Jenis cahaya ini dapat dianggap sebagai cahaya yang sangat jauh. Semua sinar cahaya yang dikirimnya sejajar satu sama lain. Contoh yang baik dari ini adalah matahari. Matahari begitu jauh sehingga sinar cahaya yang kita terima di bumi (hampir) sejajar satu sama lain.</a:t>
            </a:r>
            <a:endParaRPr/>
          </a:p>
          <a:p>
            <a:pPr indent="0" lvl="0" marL="0" rtl="0" algn="l">
              <a:spcBef>
                <a:spcPts val="1600"/>
              </a:spcBef>
              <a:spcAft>
                <a:spcPts val="1600"/>
              </a:spcAft>
              <a:buNone/>
            </a:pPr>
            <a:r>
              <a:t/>
            </a:r>
            <a:endParaRPr/>
          </a:p>
        </p:txBody>
      </p:sp>
      <p:grpSp>
        <p:nvGrpSpPr>
          <p:cNvPr id="195" name="Google Shape;195;p27"/>
          <p:cNvGrpSpPr/>
          <p:nvPr/>
        </p:nvGrpSpPr>
        <p:grpSpPr>
          <a:xfrm>
            <a:off x="7825275" y="4291225"/>
            <a:ext cx="1318800" cy="904925"/>
            <a:chOff x="7825275" y="4291225"/>
            <a:chExt cx="1318800" cy="904925"/>
          </a:xfrm>
        </p:grpSpPr>
        <p:pic>
          <p:nvPicPr>
            <p:cNvPr id="196" name="Google Shape;196;p27"/>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97" name="Google Shape;197;p27">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Directional Light</a:t>
            </a:r>
            <a:endParaRPr/>
          </a:p>
        </p:txBody>
      </p:sp>
      <p:sp>
        <p:nvSpPr>
          <p:cNvPr id="203" name="Google Shape;203;p28"/>
          <p:cNvSpPr txBox="1"/>
          <p:nvPr>
            <p:ph idx="1" type="body"/>
          </p:nvPr>
        </p:nvSpPr>
        <p:spPr>
          <a:xfrm>
            <a:off x="311700" y="1417800"/>
            <a:ext cx="50232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Perbedaan utama antara THREE.DirectionalLight dan THREE.SpotLight adalah bahwa cahaya ini tidak akan berkurang semakin jauh dari target</a:t>
            </a:r>
            <a:br>
              <a:rPr lang="en"/>
            </a:br>
            <a:r>
              <a:rPr lang="en"/>
              <a:t>THREE. DirectionalLight seperti halnya dengan THREE.SpotLight (Anda dapat sempurnakan ini dengan parameter jarak dan eksponen).</a:t>
            </a:r>
            <a:endParaRPr/>
          </a:p>
          <a:p>
            <a:pPr indent="0" lvl="0" marL="0" rtl="0" algn="l">
              <a:spcBef>
                <a:spcPts val="1600"/>
              </a:spcBef>
              <a:spcAft>
                <a:spcPts val="0"/>
              </a:spcAft>
              <a:buNone/>
            </a:pPr>
            <a:r>
              <a:rPr lang="en"/>
              <a:t>Area lengkap yang diterangi oleh THREE.DirectionalLight menerima intensitas cahaya yang sama.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204" name="Google Shape;204;p28"/>
          <p:cNvGrpSpPr/>
          <p:nvPr/>
        </p:nvGrpSpPr>
        <p:grpSpPr>
          <a:xfrm>
            <a:off x="7825275" y="4291225"/>
            <a:ext cx="1318800" cy="904925"/>
            <a:chOff x="7825275" y="4291225"/>
            <a:chExt cx="1318800" cy="904925"/>
          </a:xfrm>
        </p:grpSpPr>
        <p:pic>
          <p:nvPicPr>
            <p:cNvPr id="205" name="Google Shape;205;p28"/>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06" name="Google Shape;206;p28">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207" name="Google Shape;207;p28"/>
          <p:cNvPicPr preferRelativeResize="0"/>
          <p:nvPr/>
        </p:nvPicPr>
        <p:blipFill rotWithShape="1">
          <a:blip r:embed="rId5">
            <a:alphaModFix/>
          </a:blip>
          <a:srcRect b="-2197" l="37531" r="0" t="0"/>
          <a:stretch/>
        </p:blipFill>
        <p:spPr>
          <a:xfrm>
            <a:off x="5334950" y="840075"/>
            <a:ext cx="3497349" cy="346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Directional Light</a:t>
            </a:r>
            <a:endParaRPr/>
          </a:p>
        </p:txBody>
      </p:sp>
      <p:sp>
        <p:nvSpPr>
          <p:cNvPr id="213" name="Google Shape;213;p29"/>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 satu properti yang tersedia untuk THREE.DirectionalLight yang belum kita bahas: shadowCascade.</a:t>
            </a:r>
            <a:endParaRPr/>
          </a:p>
          <a:p>
            <a:pPr indent="0" lvl="0" marL="0" rtl="0" algn="l">
              <a:spcBef>
                <a:spcPts val="1600"/>
              </a:spcBef>
              <a:spcAft>
                <a:spcPts val="0"/>
              </a:spcAft>
              <a:buNone/>
            </a:pPr>
            <a:r>
              <a:rPr lang="en"/>
              <a:t>Properti ini bisa digunakan untuk membuat bayangan yang lebih baik ketika Anda ingin menggunakan bayangan pada area yang besar dengan THREE.DirectionalLight. Jika Anda mengatur properti ke nilai true, Three.js akan menggunakan pendekatan alternatif untuk menghasilkan bayangan.</a:t>
            </a:r>
            <a:endParaRPr/>
          </a:p>
          <a:p>
            <a:pPr indent="0" lvl="0" marL="0" rtl="0" algn="l">
              <a:spcBef>
                <a:spcPts val="1600"/>
              </a:spcBef>
              <a:spcAft>
                <a:spcPts val="1600"/>
              </a:spcAft>
              <a:buNone/>
            </a:pPr>
            <a:r>
              <a:rPr lang="en"/>
              <a:t> Ini membagi generasi bayangan hingga nilai yang ditentukan oleh shadowCascadeCount. </a:t>
            </a:r>
            <a:endParaRPr/>
          </a:p>
        </p:txBody>
      </p:sp>
      <p:grpSp>
        <p:nvGrpSpPr>
          <p:cNvPr id="214" name="Google Shape;214;p29"/>
          <p:cNvGrpSpPr/>
          <p:nvPr/>
        </p:nvGrpSpPr>
        <p:grpSpPr>
          <a:xfrm>
            <a:off x="7825275" y="4291225"/>
            <a:ext cx="1318800" cy="904925"/>
            <a:chOff x="7825275" y="4291225"/>
            <a:chExt cx="1318800" cy="904925"/>
          </a:xfrm>
        </p:grpSpPr>
        <p:pic>
          <p:nvPicPr>
            <p:cNvPr id="215" name="Google Shape;215;p29"/>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16" name="Google Shape;216;p29">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0"/>
          <p:cNvSpPr txBox="1"/>
          <p:nvPr>
            <p:ph type="ctrTitle"/>
          </p:nvPr>
        </p:nvSpPr>
        <p:spPr>
          <a:xfrm>
            <a:off x="699975" y="375075"/>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b="0" i="1" lang="en">
                <a:solidFill>
                  <a:schemeClr val="accent6"/>
                </a:solidFill>
              </a:rPr>
              <a:t>Special </a:t>
            </a:r>
            <a:r>
              <a:rPr b="0" i="1" lang="en">
                <a:solidFill>
                  <a:schemeClr val="accent6"/>
                </a:solidFill>
              </a:rPr>
              <a:t>Lights</a:t>
            </a:r>
            <a:endParaRPr b="0" i="1">
              <a:solidFill>
                <a:schemeClr val="accent6"/>
              </a:solidFill>
            </a:endParaRPr>
          </a:p>
        </p:txBody>
      </p:sp>
      <p:grpSp>
        <p:nvGrpSpPr>
          <p:cNvPr id="222" name="Google Shape;222;p30"/>
          <p:cNvGrpSpPr/>
          <p:nvPr/>
        </p:nvGrpSpPr>
        <p:grpSpPr>
          <a:xfrm>
            <a:off x="7825275" y="4291225"/>
            <a:ext cx="1318800" cy="904925"/>
            <a:chOff x="7825275" y="4291225"/>
            <a:chExt cx="1318800" cy="904925"/>
          </a:xfrm>
        </p:grpSpPr>
        <p:pic>
          <p:nvPicPr>
            <p:cNvPr id="223" name="Google Shape;223;p30"/>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24" name="Google Shape;224;p30">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Hemisphere Light</a:t>
            </a:r>
            <a:endParaRPr/>
          </a:p>
        </p:txBody>
      </p:sp>
      <p:sp>
        <p:nvSpPr>
          <p:cNvPr id="230" name="Google Shape;230;p31"/>
          <p:cNvSpPr txBox="1"/>
          <p:nvPr>
            <p:ph idx="1" type="body"/>
          </p:nvPr>
        </p:nvSpPr>
        <p:spPr>
          <a:xfrm>
            <a:off x="311700" y="1161025"/>
            <a:ext cx="5657100" cy="313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Pada dasarnya, Hemisphere light dibuat untuk mengatasi cahaya yang sifatnya outdoor agar terlihat natural / alami. </a:t>
            </a:r>
            <a:endParaRPr/>
          </a:p>
          <a:p>
            <a:pPr indent="0" lvl="0" marL="0" rtl="0" algn="just">
              <a:spcBef>
                <a:spcPts val="1600"/>
              </a:spcBef>
              <a:spcAft>
                <a:spcPts val="1600"/>
              </a:spcAft>
              <a:buNone/>
            </a:pPr>
            <a:r>
              <a:rPr lang="en"/>
              <a:t>Tanpa hemisphere, bisa saja membuat cahaya outdoor dengan mengkombinasikan DirectionalLight dengan AmbientLight. Akan tetapi, saat berada diluar ruangan, tidak semua cahaya berasal dari atas. Terdapat cahaya yang dipantulkan oleh tanah dan benda-benda sekitarnya.</a:t>
            </a:r>
            <a:endParaRPr/>
          </a:p>
        </p:txBody>
      </p:sp>
      <p:grpSp>
        <p:nvGrpSpPr>
          <p:cNvPr id="231" name="Google Shape;231;p31"/>
          <p:cNvGrpSpPr/>
          <p:nvPr/>
        </p:nvGrpSpPr>
        <p:grpSpPr>
          <a:xfrm>
            <a:off x="7825275" y="4291225"/>
            <a:ext cx="1318800" cy="904925"/>
            <a:chOff x="7825275" y="4291225"/>
            <a:chExt cx="1318800" cy="904925"/>
          </a:xfrm>
        </p:grpSpPr>
        <p:pic>
          <p:nvPicPr>
            <p:cNvPr id="232" name="Google Shape;232;p31"/>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33" name="Google Shape;233;p31">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234" name="Google Shape;234;p31"/>
          <p:cNvPicPr preferRelativeResize="0"/>
          <p:nvPr/>
        </p:nvPicPr>
        <p:blipFill>
          <a:blip r:embed="rId5">
            <a:alphaModFix/>
          </a:blip>
          <a:stretch>
            <a:fillRect/>
          </a:stretch>
        </p:blipFill>
        <p:spPr>
          <a:xfrm>
            <a:off x="5968850" y="869162"/>
            <a:ext cx="2863450" cy="2841975"/>
          </a:xfrm>
          <a:prstGeom prst="rect">
            <a:avLst/>
          </a:prstGeom>
          <a:noFill/>
          <a:ln>
            <a:noFill/>
          </a:ln>
        </p:spPr>
      </p:pic>
      <p:sp>
        <p:nvSpPr>
          <p:cNvPr id="235" name="Google Shape;235;p31"/>
          <p:cNvSpPr txBox="1"/>
          <p:nvPr/>
        </p:nvSpPr>
        <p:spPr>
          <a:xfrm>
            <a:off x="247425" y="4334100"/>
            <a:ext cx="8090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Lato"/>
                <a:ea typeface="Lato"/>
                <a:cs typeface="Lato"/>
                <a:sym typeface="Lato"/>
              </a:rPr>
              <a:t>Hemisphere dibuat untuk mengatasi pencahayaan diluar ruangan.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will we learn?</a:t>
            </a:r>
            <a:endParaRPr/>
          </a:p>
        </p:txBody>
      </p:sp>
      <p:sp>
        <p:nvSpPr>
          <p:cNvPr id="78" name="Google Shape;78;p1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Macam sumber cahaya yang tersedia di three.js</a:t>
            </a:r>
            <a:endParaRPr/>
          </a:p>
          <a:p>
            <a:pPr indent="-342900" lvl="0" marL="457200" rtl="0" algn="l">
              <a:spcBef>
                <a:spcPts val="0"/>
              </a:spcBef>
              <a:spcAft>
                <a:spcPts val="0"/>
              </a:spcAft>
              <a:buSzPts val="1800"/>
              <a:buChar char="●"/>
            </a:pPr>
            <a:r>
              <a:rPr lang="en"/>
              <a:t>Kapan sumber cahaya tertentu harus digunakan</a:t>
            </a:r>
            <a:endParaRPr/>
          </a:p>
          <a:p>
            <a:pPr indent="-342900" lvl="0" marL="457200" rtl="0" algn="l">
              <a:spcBef>
                <a:spcPts val="0"/>
              </a:spcBef>
              <a:spcAft>
                <a:spcPts val="0"/>
              </a:spcAft>
              <a:buSzPts val="1800"/>
              <a:buChar char="●"/>
            </a:pPr>
            <a:r>
              <a:rPr lang="en"/>
              <a:t>Bagaimana mengatur konfigurasi sumber cahaya</a:t>
            </a:r>
            <a:endParaRPr/>
          </a:p>
          <a:p>
            <a:pPr indent="-342900" lvl="0" marL="457200" rtl="0" algn="l">
              <a:spcBef>
                <a:spcPts val="0"/>
              </a:spcBef>
              <a:spcAft>
                <a:spcPts val="0"/>
              </a:spcAft>
              <a:buSzPts val="1800"/>
              <a:buChar char="●"/>
            </a:pPr>
            <a:r>
              <a:rPr lang="en"/>
              <a:t>Cara membuat lens flares</a:t>
            </a:r>
            <a:endParaRPr/>
          </a:p>
          <a:p>
            <a:pPr indent="0" lvl="0" marL="0" rtl="0" algn="l">
              <a:spcBef>
                <a:spcPts val="1600"/>
              </a:spcBef>
              <a:spcAft>
                <a:spcPts val="1600"/>
              </a:spcAft>
              <a:buNone/>
            </a:pPr>
            <a:r>
              <a:t/>
            </a:r>
            <a:endParaRPr/>
          </a:p>
        </p:txBody>
      </p:sp>
      <p:grpSp>
        <p:nvGrpSpPr>
          <p:cNvPr id="79" name="Google Shape;79;p14"/>
          <p:cNvGrpSpPr/>
          <p:nvPr/>
        </p:nvGrpSpPr>
        <p:grpSpPr>
          <a:xfrm>
            <a:off x="7825275" y="4291225"/>
            <a:ext cx="1318800" cy="904925"/>
            <a:chOff x="7825275" y="4291225"/>
            <a:chExt cx="1318800" cy="904925"/>
          </a:xfrm>
        </p:grpSpPr>
        <p:pic>
          <p:nvPicPr>
            <p:cNvPr id="80" name="Google Shape;80;p14"/>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81" name="Google Shape;81;p14">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 Light</a:t>
            </a:r>
            <a:endParaRPr/>
          </a:p>
        </p:txBody>
      </p:sp>
      <p:sp>
        <p:nvSpPr>
          <p:cNvPr id="241" name="Google Shape;241;p32"/>
          <p:cNvSpPr txBox="1"/>
          <p:nvPr>
            <p:ph idx="1" type="body"/>
          </p:nvPr>
        </p:nvSpPr>
        <p:spPr>
          <a:xfrm>
            <a:off x="736550" y="3700650"/>
            <a:ext cx="7485900" cy="9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 seperti lampu jalanan di malam hari, dengan Area Light kita dapat mendefinisikan area berupa persegi panjang yang memancarkan cahaya.</a:t>
            </a:r>
            <a:endParaRPr/>
          </a:p>
          <a:p>
            <a:pPr indent="0" lvl="0" marL="0" rtl="0" algn="l">
              <a:spcBef>
                <a:spcPts val="1600"/>
              </a:spcBef>
              <a:spcAft>
                <a:spcPts val="1600"/>
              </a:spcAft>
              <a:buNone/>
            </a:pPr>
            <a:r>
              <a:t/>
            </a:r>
            <a:endParaRPr/>
          </a:p>
        </p:txBody>
      </p:sp>
      <p:grpSp>
        <p:nvGrpSpPr>
          <p:cNvPr id="242" name="Google Shape;242;p32"/>
          <p:cNvGrpSpPr/>
          <p:nvPr/>
        </p:nvGrpSpPr>
        <p:grpSpPr>
          <a:xfrm>
            <a:off x="7825275" y="4291225"/>
            <a:ext cx="1318800" cy="904925"/>
            <a:chOff x="7825275" y="4291225"/>
            <a:chExt cx="1318800" cy="904925"/>
          </a:xfrm>
        </p:grpSpPr>
        <p:pic>
          <p:nvPicPr>
            <p:cNvPr id="243" name="Google Shape;243;p32"/>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44" name="Google Shape;244;p32">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245" name="Google Shape;245;p32"/>
          <p:cNvPicPr preferRelativeResize="0"/>
          <p:nvPr/>
        </p:nvPicPr>
        <p:blipFill rotWithShape="1">
          <a:blip r:embed="rId5">
            <a:alphaModFix/>
          </a:blip>
          <a:srcRect b="0" l="0" r="0" t="15604"/>
          <a:stretch/>
        </p:blipFill>
        <p:spPr>
          <a:xfrm>
            <a:off x="1886088" y="1162736"/>
            <a:ext cx="5186824" cy="2392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LensFlare</a:t>
            </a:r>
            <a:endParaRPr/>
          </a:p>
        </p:txBody>
      </p:sp>
      <p:sp>
        <p:nvSpPr>
          <p:cNvPr id="251" name="Google Shape;251;p33"/>
          <p:cNvSpPr txBox="1"/>
          <p:nvPr>
            <p:ph idx="1" type="body"/>
          </p:nvPr>
        </p:nvSpPr>
        <p:spPr>
          <a:xfrm>
            <a:off x="311700" y="1417800"/>
            <a:ext cx="50340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Kalian mungkin sudah sangat familiar dengan lensflare. Biasanya muncul saat kita mengambil foto menghadap langsung pada matahari atau sumber cahaya lain. Efek lensflare ini biasanya memberikan kesan realistik pada sebuah game atau 3D-generated images lainnya.</a:t>
            </a:r>
            <a:endParaRPr/>
          </a:p>
        </p:txBody>
      </p:sp>
      <p:grpSp>
        <p:nvGrpSpPr>
          <p:cNvPr id="252" name="Google Shape;252;p33"/>
          <p:cNvGrpSpPr/>
          <p:nvPr/>
        </p:nvGrpSpPr>
        <p:grpSpPr>
          <a:xfrm>
            <a:off x="7825275" y="4291225"/>
            <a:ext cx="1318800" cy="904925"/>
            <a:chOff x="7825275" y="4291225"/>
            <a:chExt cx="1318800" cy="904925"/>
          </a:xfrm>
        </p:grpSpPr>
        <p:pic>
          <p:nvPicPr>
            <p:cNvPr id="253" name="Google Shape;253;p33"/>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54" name="Google Shape;254;p33">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255" name="Google Shape;255;p33"/>
          <p:cNvPicPr preferRelativeResize="0"/>
          <p:nvPr/>
        </p:nvPicPr>
        <p:blipFill>
          <a:blip r:embed="rId5">
            <a:alphaModFix/>
          </a:blip>
          <a:stretch>
            <a:fillRect/>
          </a:stretch>
        </p:blipFill>
        <p:spPr>
          <a:xfrm>
            <a:off x="5345705" y="1211775"/>
            <a:ext cx="4078849" cy="2719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9" name="Shape 259"/>
        <p:cNvGrpSpPr/>
        <p:nvPr/>
      </p:nvGrpSpPr>
      <p:grpSpPr>
        <a:xfrm>
          <a:off x="0" y="0"/>
          <a:ext cx="0" cy="0"/>
          <a:chOff x="0" y="0"/>
          <a:chExt cx="0" cy="0"/>
        </a:xfrm>
      </p:grpSpPr>
      <p:pic>
        <p:nvPicPr>
          <p:cNvPr id="260" name="Google Shape;260;p34"/>
          <p:cNvPicPr preferRelativeResize="0"/>
          <p:nvPr/>
        </p:nvPicPr>
        <p:blipFill>
          <a:blip r:embed="rId3">
            <a:alphaModFix/>
          </a:blip>
          <a:stretch>
            <a:fillRect/>
          </a:stretch>
        </p:blipFill>
        <p:spPr>
          <a:xfrm>
            <a:off x="0" y="0"/>
            <a:ext cx="9144002" cy="5333149"/>
          </a:xfrm>
          <a:prstGeom prst="rect">
            <a:avLst/>
          </a:prstGeom>
          <a:noFill/>
          <a:ln>
            <a:noFill/>
          </a:ln>
        </p:spPr>
      </p:pic>
      <p:sp>
        <p:nvSpPr>
          <p:cNvPr id="261" name="Google Shape;261;p34"/>
          <p:cNvSpPr txBox="1"/>
          <p:nvPr/>
        </p:nvSpPr>
        <p:spPr>
          <a:xfrm>
            <a:off x="1297650" y="1959025"/>
            <a:ext cx="6548700" cy="11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latin typeface="EB Garamond"/>
                <a:ea typeface="EB Garamond"/>
                <a:cs typeface="EB Garamond"/>
                <a:sym typeface="EB Garamond"/>
              </a:rPr>
              <a:t>find your light sources in</a:t>
            </a:r>
            <a:r>
              <a:rPr b="1" i="1" lang="en" sz="3600">
                <a:solidFill>
                  <a:srgbClr val="FFFFFF"/>
                </a:solidFill>
                <a:latin typeface="EB Garamond"/>
                <a:ea typeface="EB Garamond"/>
                <a:cs typeface="EB Garamond"/>
                <a:sym typeface="EB Garamond"/>
              </a:rPr>
              <a:t> </a:t>
            </a:r>
            <a:r>
              <a:rPr b="1" i="1" lang="en" sz="3600">
                <a:solidFill>
                  <a:schemeClr val="accent5"/>
                </a:solidFill>
                <a:latin typeface="EB Garamond"/>
                <a:ea typeface="EB Garamond"/>
                <a:cs typeface="EB Garamond"/>
                <a:sym typeface="EB Garamond"/>
              </a:rPr>
              <a:t>you</a:t>
            </a:r>
            <a:endParaRPr>
              <a:solidFill>
                <a:schemeClr val="accent5"/>
              </a:solidFill>
              <a:latin typeface="EB Garamond"/>
              <a:ea typeface="EB Garamond"/>
              <a:cs typeface="EB Garamond"/>
              <a:sym typeface="EB Garamond"/>
            </a:endParaRPr>
          </a:p>
          <a:p>
            <a:pPr indent="0" lvl="0" marL="0" rtl="0" algn="ctr">
              <a:lnSpc>
                <a:spcPct val="115000"/>
              </a:lnSpc>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lgn="ctr">
              <a:lnSpc>
                <a:spcPct val="115000"/>
              </a:lnSpc>
              <a:spcBef>
                <a:spcPts val="0"/>
              </a:spcBef>
              <a:spcAft>
                <a:spcPts val="0"/>
              </a:spcAft>
              <a:buNone/>
            </a:pPr>
            <a:r>
              <a:rPr lang="en" sz="1800">
                <a:solidFill>
                  <a:srgbClr val="FFFFFF"/>
                </a:solidFill>
                <a:latin typeface="EB Garamond"/>
                <a:ea typeface="EB Garamond"/>
                <a:cs typeface="EB Garamond"/>
                <a:sym typeface="EB Garamond"/>
              </a:rPr>
              <a:t>that’s all from us, thank you.</a:t>
            </a:r>
            <a:endParaRPr sz="1800">
              <a:solidFill>
                <a:srgbClr val="FFFFFF"/>
              </a:solidFill>
              <a:latin typeface="EB Garamond"/>
              <a:ea typeface="EB Garamond"/>
              <a:cs typeface="EB Garamond"/>
              <a:sym typeface="EB Garamond"/>
            </a:endParaRPr>
          </a:p>
        </p:txBody>
      </p:sp>
      <p:cxnSp>
        <p:nvCxnSpPr>
          <p:cNvPr id="262" name="Google Shape;262;p34"/>
          <p:cNvCxnSpPr/>
          <p:nvPr/>
        </p:nvCxnSpPr>
        <p:spPr>
          <a:xfrm>
            <a:off x="1353488" y="1743116"/>
            <a:ext cx="6357900" cy="20100"/>
          </a:xfrm>
          <a:prstGeom prst="straightConnector1">
            <a:avLst/>
          </a:prstGeom>
          <a:noFill/>
          <a:ln cap="flat" cmpd="sng" w="19050">
            <a:solidFill>
              <a:srgbClr val="FFFFFF"/>
            </a:solidFill>
            <a:prstDash val="solid"/>
            <a:round/>
            <a:headEnd len="med" w="med" type="none"/>
            <a:tailEnd len="med" w="med" type="none"/>
          </a:ln>
        </p:spPr>
      </p:cxnSp>
      <p:cxnSp>
        <p:nvCxnSpPr>
          <p:cNvPr id="263" name="Google Shape;263;p34"/>
          <p:cNvCxnSpPr/>
          <p:nvPr/>
        </p:nvCxnSpPr>
        <p:spPr>
          <a:xfrm>
            <a:off x="1432611" y="3569914"/>
            <a:ext cx="6357900" cy="201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we learn?</a:t>
            </a:r>
            <a:endParaRPr/>
          </a:p>
        </p:txBody>
      </p:sp>
      <p:grpSp>
        <p:nvGrpSpPr>
          <p:cNvPr id="87" name="Google Shape;87;p15"/>
          <p:cNvGrpSpPr/>
          <p:nvPr/>
        </p:nvGrpSpPr>
        <p:grpSpPr>
          <a:xfrm>
            <a:off x="7825275" y="4291225"/>
            <a:ext cx="1318800" cy="904925"/>
            <a:chOff x="7825275" y="4291225"/>
            <a:chExt cx="1318800" cy="904925"/>
          </a:xfrm>
        </p:grpSpPr>
        <p:pic>
          <p:nvPicPr>
            <p:cNvPr id="88" name="Google Shape;88;p15"/>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89" name="Google Shape;89;p15">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90" name="Google Shape;90;p15"/>
          <p:cNvPicPr preferRelativeResize="0"/>
          <p:nvPr/>
        </p:nvPicPr>
        <p:blipFill>
          <a:blip r:embed="rId5">
            <a:alphaModFix/>
          </a:blip>
          <a:stretch>
            <a:fillRect/>
          </a:stretch>
        </p:blipFill>
        <p:spPr>
          <a:xfrm>
            <a:off x="1772688" y="1287525"/>
            <a:ext cx="5598624" cy="3389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Materi</a:t>
            </a:r>
            <a:endParaRPr>
              <a:solidFill>
                <a:schemeClr val="accent6"/>
              </a:solidFill>
            </a:endParaRPr>
          </a:p>
        </p:txBody>
      </p:sp>
      <p:sp>
        <p:nvSpPr>
          <p:cNvPr id="96" name="Google Shape;96;p16"/>
          <p:cNvSpPr txBox="1"/>
          <p:nvPr>
            <p:ph idx="1" type="body"/>
          </p:nvPr>
        </p:nvSpPr>
        <p:spPr>
          <a:xfrm>
            <a:off x="1022100" y="1751250"/>
            <a:ext cx="3199500" cy="21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Light</a:t>
            </a:r>
            <a:endParaRPr/>
          </a:p>
          <a:p>
            <a:pPr indent="-342900" lvl="0" marL="457200" rtl="0" algn="l">
              <a:spcBef>
                <a:spcPts val="1600"/>
              </a:spcBef>
              <a:spcAft>
                <a:spcPts val="0"/>
              </a:spcAft>
              <a:buSzPts val="1800"/>
              <a:buChar char="●"/>
            </a:pPr>
            <a:r>
              <a:rPr lang="en" u="sng">
                <a:solidFill>
                  <a:schemeClr val="hlink"/>
                </a:solidFill>
                <a:hlinkClick action="ppaction://hlinksldjump" r:id="rId3"/>
              </a:rPr>
              <a:t>THREE.AmbientLight </a:t>
            </a:r>
            <a:endParaRPr/>
          </a:p>
          <a:p>
            <a:pPr indent="-342900" lvl="0" marL="457200" rtl="0" algn="l">
              <a:spcBef>
                <a:spcPts val="0"/>
              </a:spcBef>
              <a:spcAft>
                <a:spcPts val="0"/>
              </a:spcAft>
              <a:buSzPts val="1800"/>
              <a:buChar char="●"/>
            </a:pPr>
            <a:r>
              <a:rPr lang="en" u="sng">
                <a:solidFill>
                  <a:schemeClr val="hlink"/>
                </a:solidFill>
                <a:hlinkClick action="ppaction://hlinksldjump" r:id="rId4"/>
              </a:rPr>
              <a:t>THREE.PointLight</a:t>
            </a:r>
            <a:r>
              <a:rPr lang="en"/>
              <a:t> </a:t>
            </a:r>
            <a:endParaRPr/>
          </a:p>
          <a:p>
            <a:pPr indent="-342900" lvl="0" marL="457200" rtl="0" algn="l">
              <a:spcBef>
                <a:spcPts val="0"/>
              </a:spcBef>
              <a:spcAft>
                <a:spcPts val="0"/>
              </a:spcAft>
              <a:buSzPts val="1800"/>
              <a:buChar char="●"/>
            </a:pPr>
            <a:r>
              <a:rPr lang="en" u="sng">
                <a:solidFill>
                  <a:schemeClr val="hlink"/>
                </a:solidFill>
                <a:hlinkClick action="ppaction://hlinksldjump" r:id="rId5"/>
              </a:rPr>
              <a:t>THREE.SpotLight </a:t>
            </a:r>
            <a:endParaRPr/>
          </a:p>
          <a:p>
            <a:pPr indent="-342900" lvl="0" marL="457200" rtl="0" algn="l">
              <a:spcBef>
                <a:spcPts val="0"/>
              </a:spcBef>
              <a:spcAft>
                <a:spcPts val="0"/>
              </a:spcAft>
              <a:buSzPts val="1800"/>
              <a:buChar char="●"/>
            </a:pPr>
            <a:r>
              <a:rPr lang="en" u="sng">
                <a:solidFill>
                  <a:schemeClr val="hlink"/>
                </a:solidFill>
                <a:hlinkClick action="ppaction://hlinksldjump" r:id="rId6"/>
              </a:rPr>
              <a:t>THREE.DirectionalLight </a:t>
            </a:r>
            <a:endParaRPr/>
          </a:p>
        </p:txBody>
      </p:sp>
      <p:sp>
        <p:nvSpPr>
          <p:cNvPr id="97" name="Google Shape;97;p16"/>
          <p:cNvSpPr txBox="1"/>
          <p:nvPr>
            <p:ph idx="1" type="body"/>
          </p:nvPr>
        </p:nvSpPr>
        <p:spPr>
          <a:xfrm>
            <a:off x="4572000" y="1751250"/>
            <a:ext cx="3457200" cy="21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Lights </a:t>
            </a:r>
            <a:endParaRPr/>
          </a:p>
          <a:p>
            <a:pPr indent="-342900" lvl="0" marL="457200" rtl="0" algn="l">
              <a:spcBef>
                <a:spcPts val="1600"/>
              </a:spcBef>
              <a:spcAft>
                <a:spcPts val="0"/>
              </a:spcAft>
              <a:buSzPts val="1800"/>
              <a:buChar char="●"/>
            </a:pPr>
            <a:r>
              <a:rPr lang="en" u="sng">
                <a:solidFill>
                  <a:schemeClr val="hlink"/>
                </a:solidFill>
                <a:hlinkClick action="ppaction://hlinksldjump" r:id="rId7"/>
              </a:rPr>
              <a:t>THREE.HemisphereLight </a:t>
            </a:r>
            <a:endParaRPr/>
          </a:p>
          <a:p>
            <a:pPr indent="-342900" lvl="0" marL="457200" rtl="0" algn="l">
              <a:spcBef>
                <a:spcPts val="0"/>
              </a:spcBef>
              <a:spcAft>
                <a:spcPts val="0"/>
              </a:spcAft>
              <a:buSzPts val="1800"/>
              <a:buChar char="●"/>
            </a:pPr>
            <a:r>
              <a:rPr lang="en" u="sng">
                <a:solidFill>
                  <a:schemeClr val="hlink"/>
                </a:solidFill>
                <a:hlinkClick action="ppaction://hlinksldjump" r:id="rId8"/>
              </a:rPr>
              <a:t>THREE.AreaLight </a:t>
            </a:r>
            <a:endParaRPr/>
          </a:p>
          <a:p>
            <a:pPr indent="-342900" lvl="0" marL="457200" rtl="0" algn="l">
              <a:spcBef>
                <a:spcPts val="0"/>
              </a:spcBef>
              <a:spcAft>
                <a:spcPts val="0"/>
              </a:spcAft>
              <a:buSzPts val="1800"/>
              <a:buChar char="●"/>
            </a:pPr>
            <a:r>
              <a:rPr lang="en" u="sng">
                <a:solidFill>
                  <a:schemeClr val="hlink"/>
                </a:solidFill>
                <a:hlinkClick action="ppaction://hlinksldjump" r:id="rId9"/>
              </a:rPr>
              <a:t>LensFlare</a:t>
            </a:r>
            <a:endParaRPr/>
          </a:p>
        </p:txBody>
      </p:sp>
      <p:pic>
        <p:nvPicPr>
          <p:cNvPr id="98" name="Google Shape;98;p16"/>
          <p:cNvPicPr preferRelativeResize="0"/>
          <p:nvPr/>
        </p:nvPicPr>
        <p:blipFill>
          <a:blip r:embed="rId10">
            <a:alphaModFix/>
          </a:blip>
          <a:stretch>
            <a:fillRect/>
          </a:stretch>
        </p:blipFill>
        <p:spPr>
          <a:xfrm>
            <a:off x="7825202" y="4302311"/>
            <a:ext cx="1318800" cy="841189"/>
          </a:xfrm>
          <a:prstGeom prst="rect">
            <a:avLst/>
          </a:prstGeom>
          <a:noFill/>
          <a:ln>
            <a:noFill/>
          </a:ln>
        </p:spPr>
      </p:pic>
      <p:sp>
        <p:nvSpPr>
          <p:cNvPr id="99" name="Google Shape;99;p16">
            <a:hlinkClick action="ppaction://hlinksldjump" r:id="rId11"/>
          </p:cNvPr>
          <p:cNvSpPr txBox="1"/>
          <p:nvPr/>
        </p:nvSpPr>
        <p:spPr>
          <a:xfrm>
            <a:off x="7825200" y="4302300"/>
            <a:ext cx="1318800" cy="8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type="ctrTitle"/>
          </p:nvPr>
        </p:nvSpPr>
        <p:spPr>
          <a:xfrm>
            <a:off x="699975" y="375075"/>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b="0" i="1" lang="en">
                <a:solidFill>
                  <a:schemeClr val="accent6"/>
                </a:solidFill>
              </a:rPr>
              <a:t>Basic Lights</a:t>
            </a:r>
            <a:endParaRPr b="0" i="1">
              <a:solidFill>
                <a:schemeClr val="accent6"/>
              </a:solidFill>
            </a:endParaRPr>
          </a:p>
        </p:txBody>
      </p:sp>
      <p:grpSp>
        <p:nvGrpSpPr>
          <p:cNvPr id="105" name="Google Shape;105;p17"/>
          <p:cNvGrpSpPr/>
          <p:nvPr/>
        </p:nvGrpSpPr>
        <p:grpSpPr>
          <a:xfrm>
            <a:off x="7825275" y="4291225"/>
            <a:ext cx="1318800" cy="904925"/>
            <a:chOff x="7825275" y="4291225"/>
            <a:chExt cx="1318800" cy="904925"/>
          </a:xfrm>
        </p:grpSpPr>
        <p:pic>
          <p:nvPicPr>
            <p:cNvPr id="106" name="Google Shape;106;p17"/>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07" name="Google Shape;107;p17">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Ambient Light</a:t>
            </a:r>
            <a:endParaRPr/>
          </a:p>
        </p:txBody>
      </p:sp>
      <p:sp>
        <p:nvSpPr>
          <p:cNvPr id="113" name="Google Shape;113;p18"/>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Merupakan basic light, menambahkan warna ke </a:t>
            </a:r>
            <a:r>
              <a:rPr lang="en"/>
              <a:t>warna saat ini di objek dalam scene. Saat membuat Ambient Light, warna diterapkan secara global. Tidak ada arah spesifik cahaya ini berasal, dan Ambient Light tidak berkontribusi untuk bayangan apa pun. Biasanya Ambient Light tidak digunakan sebagai  sumber cahaya satu-satunya dalam sebuah scene, karena semua benda berwarna sama, terlepas dari bentuk. Ambient Light digunakan dengan sumber cahaya lain seperti THREE.SpotLight atau THREE.DirectionalLight untuk memperhalus bayangan atau menambahkan beberapa warna tambahan. </a:t>
            </a:r>
            <a:endParaRPr/>
          </a:p>
          <a:p>
            <a:pPr indent="0" lvl="0" marL="0" rtl="0" algn="just">
              <a:spcBef>
                <a:spcPts val="1600"/>
              </a:spcBef>
              <a:spcAft>
                <a:spcPts val="0"/>
              </a:spcAft>
              <a:buNone/>
            </a:pPr>
            <a:r>
              <a:t/>
            </a:r>
            <a:endParaRPr/>
          </a:p>
          <a:p>
            <a:pPr indent="0" lvl="0" marL="0" rtl="0" algn="l">
              <a:spcBef>
                <a:spcPts val="1600"/>
              </a:spcBef>
              <a:spcAft>
                <a:spcPts val="1600"/>
              </a:spcAft>
              <a:buNone/>
            </a:pPr>
            <a:r>
              <a:t/>
            </a:r>
            <a:endParaRPr/>
          </a:p>
        </p:txBody>
      </p:sp>
      <p:grpSp>
        <p:nvGrpSpPr>
          <p:cNvPr id="114" name="Google Shape;114;p18"/>
          <p:cNvGrpSpPr/>
          <p:nvPr/>
        </p:nvGrpSpPr>
        <p:grpSpPr>
          <a:xfrm>
            <a:off x="7825275" y="4291225"/>
            <a:ext cx="1318800" cy="904925"/>
            <a:chOff x="7825275" y="4291225"/>
            <a:chExt cx="1318800" cy="904925"/>
          </a:xfrm>
        </p:grpSpPr>
        <p:pic>
          <p:nvPicPr>
            <p:cNvPr id="115" name="Google Shape;115;p18"/>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16" name="Google Shape;116;p18">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Ambient Light dengan THREE.Color</a:t>
            </a:r>
            <a:endParaRPr/>
          </a:p>
        </p:txBody>
      </p:sp>
      <p:sp>
        <p:nvSpPr>
          <p:cNvPr id="122" name="Google Shape;122;p19"/>
          <p:cNvSpPr txBox="1"/>
          <p:nvPr>
            <p:ph idx="1" type="body"/>
          </p:nvPr>
        </p:nvSpPr>
        <p:spPr>
          <a:xfrm>
            <a:off x="311700" y="1417800"/>
            <a:ext cx="2732100" cy="1877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t>Before we move on to the next light, here's a quick note on using the THREE.Color object. In Three.js, when you construct an object, you can (usually) specify the color as either a hex string ("#0c0c0c") or a hex value (0x0c0c0c), which is the preferred way of doing it, or by specifying the individual RGB values (0.3, 0.5, 0.6) on a scale of 0 to 1. If you want to change the color after construction, you'll have to create a new THREE.Color object or modify the internal properties of the current THREE. Color object. The THREE.Color object comes with the following functions to set and get information about the current object:</a:t>
            </a:r>
            <a:endParaRPr sz="1000"/>
          </a:p>
          <a:p>
            <a:pPr indent="0" lvl="0" marL="0" rtl="0" algn="just">
              <a:spcBef>
                <a:spcPts val="1600"/>
              </a:spcBef>
              <a:spcAft>
                <a:spcPts val="0"/>
              </a:spcAft>
              <a:buNone/>
            </a:pPr>
            <a:r>
              <a:t/>
            </a:r>
            <a:endParaRPr sz="1000"/>
          </a:p>
          <a:p>
            <a:pPr indent="0" lvl="0" marL="0" rtl="0" algn="just">
              <a:spcBef>
                <a:spcPts val="1600"/>
              </a:spcBef>
              <a:spcAft>
                <a:spcPts val="1600"/>
              </a:spcAft>
              <a:buNone/>
            </a:pPr>
            <a:r>
              <a:t/>
            </a:r>
            <a:endParaRPr sz="1000"/>
          </a:p>
        </p:txBody>
      </p:sp>
      <p:grpSp>
        <p:nvGrpSpPr>
          <p:cNvPr id="123" name="Google Shape;123;p19"/>
          <p:cNvGrpSpPr/>
          <p:nvPr/>
        </p:nvGrpSpPr>
        <p:grpSpPr>
          <a:xfrm>
            <a:off x="7825275" y="4291225"/>
            <a:ext cx="1318800" cy="904925"/>
            <a:chOff x="7825275" y="4291225"/>
            <a:chExt cx="1318800" cy="904925"/>
          </a:xfrm>
        </p:grpSpPr>
        <p:pic>
          <p:nvPicPr>
            <p:cNvPr id="124" name="Google Shape;124;p19"/>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25" name="Google Shape;125;p19">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126" name="Google Shape;126;p19"/>
          <p:cNvPicPr preferRelativeResize="0"/>
          <p:nvPr/>
        </p:nvPicPr>
        <p:blipFill>
          <a:blip r:embed="rId5">
            <a:alphaModFix/>
          </a:blip>
          <a:stretch>
            <a:fillRect/>
          </a:stretch>
        </p:blipFill>
        <p:spPr>
          <a:xfrm>
            <a:off x="387013" y="4037788"/>
            <a:ext cx="2802525" cy="759525"/>
          </a:xfrm>
          <a:prstGeom prst="rect">
            <a:avLst/>
          </a:prstGeom>
          <a:noFill/>
          <a:ln>
            <a:noFill/>
          </a:ln>
        </p:spPr>
      </p:pic>
      <p:pic>
        <p:nvPicPr>
          <p:cNvPr id="127" name="Google Shape;127;p19"/>
          <p:cNvPicPr preferRelativeResize="0"/>
          <p:nvPr/>
        </p:nvPicPr>
        <p:blipFill>
          <a:blip r:embed="rId6">
            <a:alphaModFix/>
          </a:blip>
          <a:stretch>
            <a:fillRect/>
          </a:stretch>
        </p:blipFill>
        <p:spPr>
          <a:xfrm>
            <a:off x="3292813" y="1234853"/>
            <a:ext cx="2802525" cy="3562472"/>
          </a:xfrm>
          <a:prstGeom prst="rect">
            <a:avLst/>
          </a:prstGeom>
          <a:noFill/>
          <a:ln>
            <a:noFill/>
          </a:ln>
        </p:spPr>
      </p:pic>
      <p:pic>
        <p:nvPicPr>
          <p:cNvPr id="128" name="Google Shape;128;p19"/>
          <p:cNvPicPr preferRelativeResize="0"/>
          <p:nvPr/>
        </p:nvPicPr>
        <p:blipFill>
          <a:blip r:embed="rId7">
            <a:alphaModFix/>
          </a:blip>
          <a:stretch>
            <a:fillRect/>
          </a:stretch>
        </p:blipFill>
        <p:spPr>
          <a:xfrm>
            <a:off x="6208700" y="1240242"/>
            <a:ext cx="2802524" cy="26630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Light</a:t>
            </a:r>
            <a:endParaRPr/>
          </a:p>
        </p:txBody>
      </p:sp>
      <p:sp>
        <p:nvSpPr>
          <p:cNvPr id="134" name="Google Shape;134;p20"/>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Light adalah cahaya yang menyebar ke segala arah yang berasal dari satu titik. Pada cahaya ini tidak dapat membuat bayangan hanya sisi bayangan gelap saja.</a:t>
            </a:r>
            <a:endParaRPr/>
          </a:p>
          <a:p>
            <a:pPr indent="0" lvl="0" marL="0" rtl="0" algn="l">
              <a:spcBef>
                <a:spcPts val="1600"/>
              </a:spcBef>
              <a:spcAft>
                <a:spcPts val="1600"/>
              </a:spcAft>
              <a:buNone/>
            </a:pPr>
            <a:r>
              <a:t/>
            </a:r>
            <a:endParaRPr/>
          </a:p>
        </p:txBody>
      </p:sp>
      <p:grpSp>
        <p:nvGrpSpPr>
          <p:cNvPr id="135" name="Google Shape;135;p20"/>
          <p:cNvGrpSpPr/>
          <p:nvPr/>
        </p:nvGrpSpPr>
        <p:grpSpPr>
          <a:xfrm>
            <a:off x="7825275" y="4291225"/>
            <a:ext cx="1318800" cy="904925"/>
            <a:chOff x="7825275" y="4291225"/>
            <a:chExt cx="1318800" cy="904925"/>
          </a:xfrm>
        </p:grpSpPr>
        <p:pic>
          <p:nvPicPr>
            <p:cNvPr id="136" name="Google Shape;136;p20"/>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37" name="Google Shape;137;p20">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138" name="Google Shape;138;p20"/>
          <p:cNvPicPr preferRelativeResize="0"/>
          <p:nvPr/>
        </p:nvPicPr>
        <p:blipFill>
          <a:blip r:embed="rId5">
            <a:alphaModFix/>
          </a:blip>
          <a:stretch>
            <a:fillRect/>
          </a:stretch>
        </p:blipFill>
        <p:spPr>
          <a:xfrm>
            <a:off x="672650" y="2571738"/>
            <a:ext cx="1905000" cy="1895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Light</a:t>
            </a:r>
            <a:endParaRPr/>
          </a:p>
        </p:txBody>
      </p:sp>
      <p:sp>
        <p:nvSpPr>
          <p:cNvPr id="144" name="Google Shape;144;p21"/>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 beberapa property yang digunakan di dalam Point Light yaitu:</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145" name="Google Shape;145;p21"/>
          <p:cNvGrpSpPr/>
          <p:nvPr/>
        </p:nvGrpSpPr>
        <p:grpSpPr>
          <a:xfrm>
            <a:off x="7825275" y="4291225"/>
            <a:ext cx="1318800" cy="904925"/>
            <a:chOff x="7825275" y="4291225"/>
            <a:chExt cx="1318800" cy="904925"/>
          </a:xfrm>
        </p:grpSpPr>
        <p:pic>
          <p:nvPicPr>
            <p:cNvPr id="146" name="Google Shape;146;p21"/>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47" name="Google Shape;147;p21">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graphicFrame>
        <p:nvGraphicFramePr>
          <p:cNvPr id="148" name="Google Shape;148;p21"/>
          <p:cNvGraphicFramePr/>
          <p:nvPr/>
        </p:nvGraphicFramePr>
        <p:xfrm>
          <a:off x="469150" y="1867125"/>
          <a:ext cx="3000000" cy="3000000"/>
        </p:xfrm>
        <a:graphic>
          <a:graphicData uri="http://schemas.openxmlformats.org/drawingml/2006/table">
            <a:tbl>
              <a:tblPr>
                <a:noFill/>
                <a:tableStyleId>{B38A7BBC-393A-4962-BDBC-54D31FB3E385}</a:tableStyleId>
              </a:tblPr>
              <a:tblGrid>
                <a:gridCol w="2587700"/>
                <a:gridCol w="5537500"/>
              </a:tblGrid>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color</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Warna dari cahaya</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jarak</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Jarak suatu cahaya bersinar. Nilai defaultnya adalah 0, yang berarti bahwa intensitas cahaya tidak berkurang berdasarkan jarak</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intensitas</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Intensitas dari cahaya tersebut yang memiliki default 1</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position</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Posisi cahaya di Three.Scene</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visible</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Ketika property ini bernilai true, maka cahaya ada/menyala, dan Jika property ini bernilai false, maka cahaya tidak ada/dimatikan</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